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311" r:id="rId3"/>
    <p:sldId id="257" r:id="rId4"/>
    <p:sldId id="258" r:id="rId5"/>
    <p:sldId id="261" r:id="rId6"/>
    <p:sldId id="297" r:id="rId7"/>
    <p:sldId id="298" r:id="rId8"/>
    <p:sldId id="288" r:id="rId9"/>
    <p:sldId id="300" r:id="rId10"/>
    <p:sldId id="299" r:id="rId11"/>
    <p:sldId id="302" r:id="rId12"/>
    <p:sldId id="303" r:id="rId13"/>
    <p:sldId id="259" r:id="rId14"/>
    <p:sldId id="304" r:id="rId15"/>
    <p:sldId id="306" r:id="rId16"/>
    <p:sldId id="285" r:id="rId17"/>
    <p:sldId id="305" r:id="rId18"/>
    <p:sldId id="307" r:id="rId19"/>
    <p:sldId id="292" r:id="rId20"/>
    <p:sldId id="286" r:id="rId21"/>
    <p:sldId id="295" r:id="rId22"/>
    <p:sldId id="294" r:id="rId23"/>
    <p:sldId id="30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54315-EEF0-E841-A3BC-1D2B6E439E66}" type="datetimeFigureOut">
              <a:rPr lang="en-US" smtClean="0"/>
              <a:t>2/21/23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67D43D-4892-0C49-BFA9-964314877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54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7D43D-4892-0C49-BFA9-96431487752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228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36F765-C051-474B-9102-70A5F3715D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408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80,000 to 400,000 proteins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36F765-C051-474B-9102-70A5F3715D3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375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58AF5-5398-53E2-7065-7CF70FDC8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D2D964-C394-532F-5700-8D851C7C0A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38473-8CAA-3D22-B353-CF9C29ECE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E1789-E3A1-B618-611D-8ECFF8DC7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B0EE01-5651-3FAC-DB54-A3050498D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4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CDCD-3A61-43AD-E496-5A5161955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9A982D-426D-C222-3D34-77F8FC32FC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8B21B-9763-177B-0E73-1A98F4DC2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71FFF5-AD16-8053-0E50-3694892A4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19790-2897-8D32-328B-FE71C4C43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244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250484-4E36-B2A7-BCB1-FA0FDACE54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D8A687-C47D-3C65-EB74-1DF2AD2FF2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5DCD3-F961-341B-6001-88E45D778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183F0-283C-30BC-62A6-FDD6131F2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F8F0F9-3FF4-849F-5F35-256BDE3D1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94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B1DFC-403D-5D37-50F1-79FFD0802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E7294-4DEF-2CAC-51AA-A2FBE32AA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327AE-8D50-273D-7FCE-BB494B204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815AF-DFCC-133E-8C98-45C90E9B5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09B59-E743-8071-87D2-FE39BB1F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65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F2693-D5CE-009D-2829-7ED3FF436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99FB9C-1CFF-915F-EB7D-5CB1340DEB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F9AE7-9AE0-96FD-70A9-D3859D3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3BBCF-BEF3-43D4-38FD-E97020BB7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AC0C0-C157-7677-9488-716F4368E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73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432E8-455D-D2A5-9318-81FB857B7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0679A-BB15-F622-FBD8-C8AA40F5C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736D8-8894-86AC-DD5F-77130D8DEE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358317-DF3F-676D-8952-E43E2AEA9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45153-51ED-B84D-B739-18AA0CEBE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1E8ED-E1F1-7A3E-CA61-9C4D934C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46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25CCF-29B6-08DD-0130-91FA9D5F1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886F6-46DE-B5BE-574E-2C64CCD7D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17DAB9-156A-E2C7-4836-7CDEB70AE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F6B9DE-396A-43DA-6A5B-FE029AF9CF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92BEF9-E155-3255-2A6B-33B82DE0B5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5EEAFD-FE95-CB37-0E39-2A3A09653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A8B8C4-E993-AA10-04B3-3C3BF0453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0EB543-4E98-E22A-5615-8BB699C1C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43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4C4FA-8AF8-4CD0-C296-8F907636F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FECF2E-208A-8CE2-704D-B9981014D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887FFB-9A3A-7FD4-6321-895EB225B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673E88-FEEC-603A-5EF9-EB50F21AC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176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AA495F-305D-7E6E-BC4A-53B14FEB6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45D44E-00DA-C17D-65F0-CBBE372A9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56A21D-0605-C358-8979-C11BA9C6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932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F8CA1-320C-07F9-65AE-11A3E318F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6FBD2-AA27-5667-738D-113228A4E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63AC57-CFD2-D0DB-E2B5-14EF64FEAC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DD02B4-6747-AF83-F096-6B0CF0D6B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19486E-671D-3848-0A76-074BD56DA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AF5F4-29A9-3CD7-BADB-1D61EF339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65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20B01-5FF8-4EF0-F813-0C09C313E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07F80-1ED1-71AD-8E39-74E0C58327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D3F856-78C1-4708-3398-84BE9463E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C844B-1B27-4986-839B-A161CA36C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537BE-B461-E477-8C67-632478133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A8305A-BE2D-7A99-7225-2AC181209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190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F9F6B3-D344-4029-7074-7DAFE1D51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EE382-096A-4928-0380-6989D3B84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E0890-E171-EEB3-7321-2461E43A34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138DB-7070-7F41-B1E3-44C034B610E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2A982-86F0-6594-EC26-00E23680E0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DA5E5-084E-9B15-6F52-8A94E11BD6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FCCE9-1BB2-8240-9CD4-FF4860A0F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454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3FA9A-50F5-C880-104C-403C21B855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Spatial Proteomics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611D2C-6994-BED3-ED24-8746823184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Prof. Jean Fan</a:t>
            </a:r>
          </a:p>
        </p:txBody>
      </p:sp>
    </p:spTree>
    <p:extLst>
      <p:ext uri="{BB962C8B-B14F-4D97-AF65-F5344CB8AC3E}">
        <p14:creationId xmlns:p14="http://schemas.microsoft.com/office/powerpoint/2010/main" val="1984882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75E8-94C4-F845-807B-0C7FDD272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antibodies? How are they made?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AA169-0CD0-F14B-A1B2-B4735A889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989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75E8-94C4-F845-807B-0C7FDD272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antibodies? How are they made?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626D8E02-47D1-9142-803D-8BD3F6BAF7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98183"/>
            <a:ext cx="8948486" cy="4463813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DF5D23-E32A-3849-B35A-315AFBD65C74}"/>
              </a:ext>
            </a:extLst>
          </p:cNvPr>
          <p:cNvSpPr txBox="1"/>
          <p:nvPr/>
        </p:nvSpPr>
        <p:spPr>
          <a:xfrm>
            <a:off x="210553" y="6308209"/>
            <a:ext cx="8524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Source: https://</a:t>
            </a:r>
            <a:r>
              <a:rPr lang="en-US" dirty="0" err="1"/>
              <a:t>blog.addgene.org</a:t>
            </a:r>
            <a:r>
              <a:rPr lang="en-US" dirty="0"/>
              <a:t>/antibodies-101-monoclonal-antibodies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97AD67-94A6-C942-9410-79A6682AAFD5}"/>
              </a:ext>
            </a:extLst>
          </p:cNvPr>
          <p:cNvSpPr txBox="1"/>
          <p:nvPr/>
        </p:nvSpPr>
        <p:spPr>
          <a:xfrm>
            <a:off x="9067743" y="2822148"/>
            <a:ext cx="257141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</a:rPr>
              <a:t>Can stop here</a:t>
            </a: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</a:rPr>
              <a:t>but b-cells </a:t>
            </a: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</a:rPr>
              <a:t>are polyclonal</a:t>
            </a:r>
          </a:p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</a:rPr>
              <a:t>+ don’t live long</a:t>
            </a:r>
          </a:p>
        </p:txBody>
      </p:sp>
    </p:spTree>
    <p:extLst>
      <p:ext uri="{BB962C8B-B14F-4D97-AF65-F5344CB8AC3E}">
        <p14:creationId xmlns:p14="http://schemas.microsoft.com/office/powerpoint/2010/main" val="3136588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75E8-94C4-F845-807B-0C7FDD272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antibodies? How are they made?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DF5D23-E32A-3849-B35A-315AFBD65C74}"/>
              </a:ext>
            </a:extLst>
          </p:cNvPr>
          <p:cNvSpPr txBox="1"/>
          <p:nvPr/>
        </p:nvSpPr>
        <p:spPr>
          <a:xfrm>
            <a:off x="210553" y="6308209"/>
            <a:ext cx="8524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Source: https://</a:t>
            </a:r>
            <a:r>
              <a:rPr lang="en-US" dirty="0" err="1"/>
              <a:t>blog.addgene.org</a:t>
            </a:r>
            <a:r>
              <a:rPr lang="en-US" dirty="0"/>
              <a:t>/antibodies-101-monoclonal-antibodies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0C08AA62-6AB3-5941-A04C-07D14536D5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7224" y="2891554"/>
            <a:ext cx="2675021" cy="244896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8B78E7-6E41-7F4A-9AEF-4410A6F237A7}"/>
              </a:ext>
            </a:extLst>
          </p:cNvPr>
          <p:cNvSpPr txBox="1"/>
          <p:nvPr/>
        </p:nvSpPr>
        <p:spPr>
          <a:xfrm>
            <a:off x="3964775" y="2095607"/>
            <a:ext cx="42624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65000"/>
                  </a:schemeClr>
                </a:solidFill>
              </a:rPr>
              <a:t>1970s (Nobel Prize of 1984)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10B1A558-29B0-9F4C-AC9F-1D795C493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6014" y="2921652"/>
            <a:ext cx="8313772" cy="2635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109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96953-712E-5840-9197-ADDD8F5A7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CODEX (</a:t>
            </a:r>
            <a:r>
              <a:rPr lang="en-US" u="sng" dirty="0"/>
              <a:t>CO</a:t>
            </a:r>
            <a:r>
              <a:rPr lang="en-US" dirty="0"/>
              <a:t>-</a:t>
            </a:r>
            <a:r>
              <a:rPr lang="en-US" u="sng" dirty="0"/>
              <a:t>D</a:t>
            </a:r>
            <a:r>
              <a:rPr lang="en-US" dirty="0"/>
              <a:t>etection by </a:t>
            </a:r>
            <a:r>
              <a:rPr lang="en-US" dirty="0" err="1"/>
              <a:t>ind</a:t>
            </a:r>
            <a:r>
              <a:rPr lang="en-US" u="sng" dirty="0" err="1"/>
              <a:t>EX</a:t>
            </a:r>
            <a:r>
              <a:rPr lang="en-US" dirty="0" err="1"/>
              <a:t>ing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E787B6-C1C1-3743-9629-F974856934EF}"/>
              </a:ext>
            </a:extLst>
          </p:cNvPr>
          <p:cNvSpPr txBox="1"/>
          <p:nvPr/>
        </p:nvSpPr>
        <p:spPr>
          <a:xfrm>
            <a:off x="0" y="6338986"/>
            <a:ext cx="2293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Dr. Gary Nolan at Stanford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B759F9-8C8D-044E-A621-61B87125E6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94" r="19617" b="63541"/>
          <a:stretch/>
        </p:blipFill>
        <p:spPr>
          <a:xfrm>
            <a:off x="4182256" y="1870570"/>
            <a:ext cx="5201587" cy="35948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5C8EE0-D065-D04B-8E90-2AD78E39AC15}"/>
              </a:ext>
            </a:extLst>
          </p:cNvPr>
          <p:cNvSpPr txBox="1"/>
          <p:nvPr/>
        </p:nvSpPr>
        <p:spPr>
          <a:xfrm>
            <a:off x="0" y="6549953"/>
            <a:ext cx="2454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Black, </a:t>
            </a:r>
            <a:r>
              <a:rPr lang="en-US" sz="1400" i="1" dirty="0"/>
              <a:t>et al</a:t>
            </a:r>
            <a:r>
              <a:rPr lang="en-US" sz="1400" dirty="0"/>
              <a:t>. </a:t>
            </a:r>
            <a:r>
              <a:rPr lang="en-US" sz="1400" i="1" dirty="0"/>
              <a:t>Nat </a:t>
            </a:r>
            <a:r>
              <a:rPr lang="en-US" sz="1400" i="1" dirty="0" err="1"/>
              <a:t>Protoc</a:t>
            </a:r>
            <a:r>
              <a:rPr lang="en-US" sz="1400" i="1" dirty="0"/>
              <a:t> </a:t>
            </a:r>
            <a:r>
              <a:rPr lang="en-US" sz="1400" dirty="0"/>
              <a:t>2021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7C4A4B-542F-744C-987C-BFD950E6F768}"/>
              </a:ext>
            </a:extLst>
          </p:cNvPr>
          <p:cNvSpPr/>
          <p:nvPr/>
        </p:nvSpPr>
        <p:spPr>
          <a:xfrm>
            <a:off x="2893102" y="2188564"/>
            <a:ext cx="1843790" cy="147942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460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96953-712E-5840-9197-ADDD8F5A7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CODEX (</a:t>
            </a:r>
            <a:r>
              <a:rPr lang="en-US" u="sng" dirty="0"/>
              <a:t>CO</a:t>
            </a:r>
            <a:r>
              <a:rPr lang="en-US" dirty="0"/>
              <a:t>-</a:t>
            </a:r>
            <a:r>
              <a:rPr lang="en-US" u="sng" dirty="0"/>
              <a:t>D</a:t>
            </a:r>
            <a:r>
              <a:rPr lang="en-US" dirty="0"/>
              <a:t>etection by </a:t>
            </a:r>
            <a:r>
              <a:rPr lang="en-US" dirty="0" err="1"/>
              <a:t>ind</a:t>
            </a:r>
            <a:r>
              <a:rPr lang="en-US" u="sng" dirty="0" err="1"/>
              <a:t>EX</a:t>
            </a:r>
            <a:r>
              <a:rPr lang="en-US" dirty="0" err="1"/>
              <a:t>ing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E787B6-C1C1-3743-9629-F974856934EF}"/>
              </a:ext>
            </a:extLst>
          </p:cNvPr>
          <p:cNvSpPr txBox="1"/>
          <p:nvPr/>
        </p:nvSpPr>
        <p:spPr>
          <a:xfrm>
            <a:off x="0" y="6338986"/>
            <a:ext cx="2293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Dr. Gary Nolan at Stanford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B759F9-8C8D-044E-A621-61B87125E6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60" t="36184" r="277" b="29161"/>
          <a:stretch/>
        </p:blipFill>
        <p:spPr>
          <a:xfrm>
            <a:off x="778637" y="2461189"/>
            <a:ext cx="10575163" cy="24499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5C8EE0-D065-D04B-8E90-2AD78E39AC15}"/>
              </a:ext>
            </a:extLst>
          </p:cNvPr>
          <p:cNvSpPr txBox="1"/>
          <p:nvPr/>
        </p:nvSpPr>
        <p:spPr>
          <a:xfrm>
            <a:off x="0" y="6549953"/>
            <a:ext cx="2454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Black, </a:t>
            </a:r>
            <a:r>
              <a:rPr lang="en-US" sz="1400" i="1" dirty="0"/>
              <a:t>et al</a:t>
            </a:r>
            <a:r>
              <a:rPr lang="en-US" sz="1400" dirty="0"/>
              <a:t>. </a:t>
            </a:r>
            <a:r>
              <a:rPr lang="en-US" sz="1400" i="1" dirty="0"/>
              <a:t>Nat </a:t>
            </a:r>
            <a:r>
              <a:rPr lang="en-US" sz="1400" i="1" dirty="0" err="1"/>
              <a:t>Protoc</a:t>
            </a:r>
            <a:r>
              <a:rPr lang="en-US" sz="1400" i="1" dirty="0"/>
              <a:t> </a:t>
            </a:r>
            <a:r>
              <a:rPr lang="en-US" sz="1400" dirty="0"/>
              <a:t>2021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C1F630-E221-2C47-A324-607727D2FDF7}"/>
              </a:ext>
            </a:extLst>
          </p:cNvPr>
          <p:cNvSpPr/>
          <p:nvPr/>
        </p:nvSpPr>
        <p:spPr>
          <a:xfrm>
            <a:off x="533865" y="3118543"/>
            <a:ext cx="705999" cy="56761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621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96953-712E-5840-9197-ADDD8F5A7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CODEX (</a:t>
            </a:r>
            <a:r>
              <a:rPr lang="en-US" u="sng" dirty="0"/>
              <a:t>CO</a:t>
            </a:r>
            <a:r>
              <a:rPr lang="en-US" dirty="0"/>
              <a:t>-</a:t>
            </a:r>
            <a:r>
              <a:rPr lang="en-US" u="sng" dirty="0"/>
              <a:t>D</a:t>
            </a:r>
            <a:r>
              <a:rPr lang="en-US" dirty="0"/>
              <a:t>etection by </a:t>
            </a:r>
            <a:r>
              <a:rPr lang="en-US" dirty="0" err="1"/>
              <a:t>ind</a:t>
            </a:r>
            <a:r>
              <a:rPr lang="en-US" u="sng" dirty="0" err="1"/>
              <a:t>EX</a:t>
            </a:r>
            <a:r>
              <a:rPr lang="en-US" dirty="0" err="1"/>
              <a:t>ing</a:t>
            </a:r>
            <a:r>
              <a:rPr lang="en-US" dirty="0"/>
              <a:t>)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781BBCF-C76D-994C-B16E-038D3D7FEB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878" b="57546"/>
          <a:stretch/>
        </p:blipFill>
        <p:spPr>
          <a:xfrm>
            <a:off x="1056046" y="1863249"/>
            <a:ext cx="9634608" cy="31151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562FDE-48FD-9844-A558-E77FDDF074CF}"/>
              </a:ext>
            </a:extLst>
          </p:cNvPr>
          <p:cNvSpPr txBox="1"/>
          <p:nvPr/>
        </p:nvSpPr>
        <p:spPr>
          <a:xfrm>
            <a:off x="0" y="6550223"/>
            <a:ext cx="4591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Akoya. Technical Note. Validation of CODEX Antibodies</a:t>
            </a:r>
          </a:p>
        </p:txBody>
      </p:sp>
    </p:spTree>
    <p:extLst>
      <p:ext uri="{BB962C8B-B14F-4D97-AF65-F5344CB8AC3E}">
        <p14:creationId xmlns:p14="http://schemas.microsoft.com/office/powerpoint/2010/main" val="4020554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96953-712E-5840-9197-ADDD8F5A7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CODEX (</a:t>
            </a:r>
            <a:r>
              <a:rPr lang="en-US" u="sng" dirty="0"/>
              <a:t>CO</a:t>
            </a:r>
            <a:r>
              <a:rPr lang="en-US" dirty="0"/>
              <a:t>-</a:t>
            </a:r>
            <a:r>
              <a:rPr lang="en-US" u="sng" dirty="0"/>
              <a:t>D</a:t>
            </a:r>
            <a:r>
              <a:rPr lang="en-US" dirty="0"/>
              <a:t>etection by </a:t>
            </a:r>
            <a:r>
              <a:rPr lang="en-US" dirty="0" err="1"/>
              <a:t>ind</a:t>
            </a:r>
            <a:r>
              <a:rPr lang="en-US" u="sng" dirty="0" err="1"/>
              <a:t>EX</a:t>
            </a:r>
            <a:r>
              <a:rPr lang="en-US" dirty="0" err="1"/>
              <a:t>ing</a:t>
            </a:r>
            <a:r>
              <a:rPr lang="en-US" dirty="0"/>
              <a:t>)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781BBCF-C76D-994C-B16E-038D3D7FEB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366"/>
          <a:stretch/>
        </p:blipFill>
        <p:spPr>
          <a:xfrm>
            <a:off x="1056046" y="1863249"/>
            <a:ext cx="9634608" cy="40498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562FDE-48FD-9844-A558-E77FDDF074CF}"/>
              </a:ext>
            </a:extLst>
          </p:cNvPr>
          <p:cNvSpPr txBox="1"/>
          <p:nvPr/>
        </p:nvSpPr>
        <p:spPr>
          <a:xfrm>
            <a:off x="0" y="6550223"/>
            <a:ext cx="4591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Akoya. Technical Note. Validation of CODEX Antibodies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29D55-CC16-7142-8800-41277DCE4E31}"/>
              </a:ext>
            </a:extLst>
          </p:cNvPr>
          <p:cNvSpPr txBox="1"/>
          <p:nvPr/>
        </p:nvSpPr>
        <p:spPr>
          <a:xfrm>
            <a:off x="9606257" y="3566457"/>
            <a:ext cx="1361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~40 proteins</a:t>
            </a:r>
          </a:p>
        </p:txBody>
      </p:sp>
    </p:spTree>
    <p:extLst>
      <p:ext uri="{BB962C8B-B14F-4D97-AF65-F5344CB8AC3E}">
        <p14:creationId xmlns:p14="http://schemas.microsoft.com/office/powerpoint/2010/main" val="3467464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724D5-CFCB-5D4C-AC3A-98F922CE2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989BB-AA95-324A-8E1C-ED04568B3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want to measure 18 proteins in a tissue</a:t>
            </a:r>
          </a:p>
          <a:p>
            <a:r>
              <a:rPr lang="en-US" dirty="0"/>
              <a:t>Using CODEX with 3 colors, we can measure 3 proteins in each imaging round</a:t>
            </a:r>
          </a:p>
          <a:p>
            <a:r>
              <a:rPr lang="en-US" dirty="0"/>
              <a:t>How many rounds of imaging do we need to image all 18 proteins?</a:t>
            </a:r>
          </a:p>
        </p:txBody>
      </p:sp>
    </p:spTree>
    <p:extLst>
      <p:ext uri="{BB962C8B-B14F-4D97-AF65-F5344CB8AC3E}">
        <p14:creationId xmlns:p14="http://schemas.microsoft.com/office/powerpoint/2010/main" val="3027174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724D5-CFCB-5D4C-AC3A-98F922CE2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989BB-AA95-324A-8E1C-ED04568B37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Recall: MERFISH used a multiplexing scheme to increase the number of different genes that can be measured</a:t>
            </a:r>
          </a:p>
          <a:p>
            <a:r>
              <a:rPr lang="en-US" dirty="0"/>
              <a:t>Why do we not using multiplexing for proteins?</a:t>
            </a:r>
          </a:p>
        </p:txBody>
      </p:sp>
      <p:pic>
        <p:nvPicPr>
          <p:cNvPr id="6" name="Picture 2" descr="RNA Imaging with Multiplexed Error-Robust Fluorescence In Situ  Hybridization (MERFISH) - ScienceDirect">
            <a:extLst>
              <a:ext uri="{FF2B5EF4-FFF2-40B4-BE49-F238E27FC236}">
                <a16:creationId xmlns:a16="http://schemas.microsoft.com/office/drawing/2014/main" id="{86D3A37A-F8D0-524B-8053-0F45F15552A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116" r="67187"/>
          <a:stretch/>
        </p:blipFill>
        <p:spPr bwMode="auto">
          <a:xfrm>
            <a:off x="6537850" y="365125"/>
            <a:ext cx="5320739" cy="4124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6F3912-FB47-AC43-A1DB-D07F7476A9AE}"/>
              </a:ext>
            </a:extLst>
          </p:cNvPr>
          <p:cNvSpPr txBox="1"/>
          <p:nvPr/>
        </p:nvSpPr>
        <p:spPr>
          <a:xfrm>
            <a:off x="7239585" y="4738549"/>
            <a:ext cx="42193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Black is 2^N</a:t>
            </a:r>
          </a:p>
          <a:p>
            <a:r>
              <a:rPr lang="en-US" dirty="0"/>
              <a:t>Purple is with modified hamming distance</a:t>
            </a:r>
          </a:p>
          <a:p>
            <a:endParaRPr lang="en-US" dirty="0"/>
          </a:p>
          <a:p>
            <a:r>
              <a:rPr lang="en-US" dirty="0"/>
              <a:t>Source: https://</a:t>
            </a:r>
            <a:r>
              <a:rPr lang="en-US" dirty="0" err="1"/>
              <a:t>www.sciencedirect.com</a:t>
            </a:r>
            <a:r>
              <a:rPr lang="en-US" dirty="0"/>
              <a:t>/science/article/abs/</a:t>
            </a:r>
            <a:r>
              <a:rPr lang="en-US" dirty="0" err="1"/>
              <a:t>pii</a:t>
            </a:r>
            <a:r>
              <a:rPr lang="en-US" dirty="0"/>
              <a:t>/S0076687916001324</a:t>
            </a:r>
          </a:p>
        </p:txBody>
      </p:sp>
    </p:spTree>
    <p:extLst>
      <p:ext uri="{BB962C8B-B14F-4D97-AF65-F5344CB8AC3E}">
        <p14:creationId xmlns:p14="http://schemas.microsoft.com/office/powerpoint/2010/main" val="5911156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779D-0007-D24F-9F7B-DB20FEF4D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some potential challenges for characterizing the proteome?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A37D7-D103-AD4C-942B-48FECF173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Proteins are big -&gt; “crowding” (steric hindrance)</a:t>
            </a:r>
          </a:p>
          <a:p>
            <a:r>
              <a:rPr lang="en-US" dirty="0"/>
              <a:t>&gt; 20k needed to measure the whole proteome </a:t>
            </a:r>
          </a:p>
          <a:p>
            <a:r>
              <a:rPr lang="en-US" dirty="0"/>
              <a:t>Very hard to get good antibodies</a:t>
            </a:r>
          </a:p>
          <a:p>
            <a:pPr lvl="1"/>
            <a:r>
              <a:rPr lang="en-US" dirty="0"/>
              <a:t>Good specificity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081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05652-6EB2-D84B-F5FF-29E25BFF4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Homework tips: Your goal is to convince me that your cell-type interpretation is correct (actually being correct is not important here; your process and use of data visualization is key)</a:t>
            </a:r>
          </a:p>
        </p:txBody>
      </p:sp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01B27E9-DB3D-7CD0-BAE3-5D15F6B35A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540"/>
          <a:stretch/>
        </p:blipFill>
        <p:spPr>
          <a:xfrm>
            <a:off x="4704693" y="1316226"/>
            <a:ext cx="5164521" cy="2500569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A40C2AED-64CC-8E8F-640F-C594ACA42B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482" y="3953999"/>
            <a:ext cx="2967376" cy="2340392"/>
          </a:xfrm>
          <a:prstGeom prst="rect">
            <a:avLst/>
          </a:prstGeom>
        </p:spPr>
      </p:pic>
      <p:pic>
        <p:nvPicPr>
          <p:cNvPr id="14" name="Picture 13" descr="Chart&#10;&#10;Description automatically generated with medium confidence">
            <a:extLst>
              <a:ext uri="{FF2B5EF4-FFF2-40B4-BE49-F238E27FC236}">
                <a16:creationId xmlns:a16="http://schemas.microsoft.com/office/drawing/2014/main" id="{1FA27143-0A95-365F-14D3-9331D4EE0D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484"/>
          <a:stretch/>
        </p:blipFill>
        <p:spPr>
          <a:xfrm>
            <a:off x="2060028" y="1380735"/>
            <a:ext cx="2539561" cy="2419709"/>
          </a:xfrm>
          <a:prstGeom prst="rect">
            <a:avLst/>
          </a:prstGeom>
        </p:spPr>
      </p:pic>
      <p:pic>
        <p:nvPicPr>
          <p:cNvPr id="16" name="Picture 15" descr="Scatter chart&#10;&#10;Description automatically generated">
            <a:extLst>
              <a:ext uri="{FF2B5EF4-FFF2-40B4-BE49-F238E27FC236}">
                <a16:creationId xmlns:a16="http://schemas.microsoft.com/office/drawing/2014/main" id="{4CDC401A-0D29-D8C7-831B-4561269BE5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03890" y="3937648"/>
            <a:ext cx="2563255" cy="234827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5460FBD-5C87-060C-80C1-E565F48CC670}"/>
              </a:ext>
            </a:extLst>
          </p:cNvPr>
          <p:cNvSpPr txBox="1"/>
          <p:nvPr/>
        </p:nvSpPr>
        <p:spPr>
          <a:xfrm>
            <a:off x="41384" y="6431595"/>
            <a:ext cx="7567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www.biorxiv.org</a:t>
            </a:r>
            <a:r>
              <a:rPr lang="en-US" dirty="0"/>
              <a:t>/content/10.1101/2020.10.13.338475v2.full.pdf</a:t>
            </a:r>
          </a:p>
        </p:txBody>
      </p:sp>
    </p:spTree>
    <p:extLst>
      <p:ext uri="{BB962C8B-B14F-4D97-AF65-F5344CB8AC3E}">
        <p14:creationId xmlns:p14="http://schemas.microsoft.com/office/powerpoint/2010/main" val="8811457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BA6BC-B3DD-D846-8C02-ADF3E27E0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Antibody titration needed to minimize non-specific binding and improve signal to noise ratio</a:t>
            </a:r>
          </a:p>
        </p:txBody>
      </p:sp>
      <p:pic>
        <p:nvPicPr>
          <p:cNvPr id="7" name="Picture 6" descr="A picture containing square&#10;&#10;Description automatically generated">
            <a:extLst>
              <a:ext uri="{FF2B5EF4-FFF2-40B4-BE49-F238E27FC236}">
                <a16:creationId xmlns:a16="http://schemas.microsoft.com/office/drawing/2014/main" id="{7456FB7E-6B19-9742-BAF6-23291AB58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1482" y="3482934"/>
            <a:ext cx="4252888" cy="2317788"/>
          </a:xfrm>
          <a:prstGeom prst="rect">
            <a:avLst/>
          </a:prstGeom>
        </p:spPr>
      </p:pic>
      <p:pic>
        <p:nvPicPr>
          <p:cNvPr id="9" name="Picture 8" descr="A picture containing qr code&#10;&#10;Description automatically generated">
            <a:extLst>
              <a:ext uri="{FF2B5EF4-FFF2-40B4-BE49-F238E27FC236}">
                <a16:creationId xmlns:a16="http://schemas.microsoft.com/office/drawing/2014/main" id="{0DEFD698-A5E1-6141-9C7B-630E77146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672" y="3482934"/>
            <a:ext cx="4361196" cy="24188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8743FBD-5CA5-714F-A144-68A625376869}"/>
              </a:ext>
            </a:extLst>
          </p:cNvPr>
          <p:cNvSpPr txBox="1"/>
          <p:nvPr/>
        </p:nvSpPr>
        <p:spPr>
          <a:xfrm>
            <a:off x="2803033" y="3113602"/>
            <a:ext cx="1287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Antibody 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4B31A4-03C1-DC4A-8A4C-685E5EEFA206}"/>
              </a:ext>
            </a:extLst>
          </p:cNvPr>
          <p:cNvSpPr txBox="1"/>
          <p:nvPr/>
        </p:nvSpPr>
        <p:spPr>
          <a:xfrm>
            <a:off x="7744127" y="3113602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Antibody 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5815B5-AA9A-9847-AD9C-3D83524A0D38}"/>
              </a:ext>
            </a:extLst>
          </p:cNvPr>
          <p:cNvSpPr txBox="1"/>
          <p:nvPr/>
        </p:nvSpPr>
        <p:spPr>
          <a:xfrm>
            <a:off x="1093518" y="1940480"/>
            <a:ext cx="9410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positive test tissue, maximize signal-to-noise ratio (SNR) and average signal.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threshold is set for both signal and noise.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binary map is used to confirm that pixels associated with signal and noise</a:t>
            </a:r>
          </a:p>
        </p:txBody>
      </p:sp>
    </p:spTree>
    <p:extLst>
      <p:ext uri="{BB962C8B-B14F-4D97-AF65-F5344CB8AC3E}">
        <p14:creationId xmlns:p14="http://schemas.microsoft.com/office/powerpoint/2010/main" val="8529816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8CFA5-918C-5D4F-8343-8E3020346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Antibodies may interfere with each other (steric hindrance)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23A63-78F4-3848-9970-E6646FE57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74974" cy="435133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Even if it works well by itself, it may not give the same performance when used in combination with others. Therefore need to test:</a:t>
            </a:r>
          </a:p>
          <a:p>
            <a:pPr marL="457200" lvl="1" indent="0">
              <a:buNone/>
            </a:pPr>
            <a:r>
              <a:rPr lang="en-US" dirty="0"/>
              <a:t> </a:t>
            </a:r>
          </a:p>
          <a:p>
            <a:pPr marL="914400" lvl="1" indent="-457200">
              <a:buAutoNum type="arabicPeriod"/>
            </a:pPr>
            <a:r>
              <a:rPr lang="en-US" dirty="0"/>
              <a:t>Individually </a:t>
            </a:r>
          </a:p>
          <a:p>
            <a:pPr marL="914400" lvl="1" indent="-457200">
              <a:buAutoNum type="arabicPeriod"/>
            </a:pPr>
            <a:r>
              <a:rPr lang="en-US" dirty="0"/>
              <a:t>In the presence of a few other antibodies (positive and negative counterstains) </a:t>
            </a:r>
          </a:p>
          <a:p>
            <a:pPr marL="914400" lvl="1" indent="-457200">
              <a:buAutoNum type="arabicPeriod"/>
            </a:pPr>
            <a:r>
              <a:rPr lang="en-US" dirty="0"/>
              <a:t>In the presence of many other antibodies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E397A-B28F-C047-8B2C-732FE67C0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007548"/>
            <a:ext cx="5493026" cy="16653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30586E-B89E-D746-B63B-2A10ECF0861C}"/>
              </a:ext>
            </a:extLst>
          </p:cNvPr>
          <p:cNvSpPr txBox="1"/>
          <p:nvPr/>
        </p:nvSpPr>
        <p:spPr>
          <a:xfrm>
            <a:off x="6907696" y="172575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2E4278-6EC4-2843-8418-BB810B43C569}"/>
              </a:ext>
            </a:extLst>
          </p:cNvPr>
          <p:cNvSpPr txBox="1"/>
          <p:nvPr/>
        </p:nvSpPr>
        <p:spPr>
          <a:xfrm>
            <a:off x="8741867" y="16906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55E9E-7B8D-D149-9CCB-498822AB6FA8}"/>
              </a:ext>
            </a:extLst>
          </p:cNvPr>
          <p:cNvSpPr txBox="1"/>
          <p:nvPr/>
        </p:nvSpPr>
        <p:spPr>
          <a:xfrm>
            <a:off x="10425195" y="169375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38D41C-F748-4142-9DAD-91F5B78EF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36744"/>
            <a:ext cx="5573835" cy="162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377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C551A-794D-9E42-8716-74C9BFE6B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Antibodies for proteins of interest may not be available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B7D500-AD9B-DC4A-B64F-DD9DDAF813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539" y="2199172"/>
            <a:ext cx="3808731" cy="4397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A97113-F246-9D41-AF57-9A0AEC1932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184039"/>
            <a:ext cx="3505200" cy="44124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3C410B-7AC3-8343-916F-37586685D304}"/>
              </a:ext>
            </a:extLst>
          </p:cNvPr>
          <p:cNvSpPr txBox="1"/>
          <p:nvPr/>
        </p:nvSpPr>
        <p:spPr>
          <a:xfrm>
            <a:off x="838200" y="1766047"/>
            <a:ext cx="3495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~ 30 approved (work well together)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00BF4A-47BD-D14E-BC6F-5D88B18DE8F3}"/>
              </a:ext>
            </a:extLst>
          </p:cNvPr>
          <p:cNvSpPr txBox="1"/>
          <p:nvPr/>
        </p:nvSpPr>
        <p:spPr>
          <a:xfrm>
            <a:off x="4654241" y="1766047"/>
            <a:ext cx="4883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~ 300 screened (unclear if will work well together)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D70F4F-B904-7040-AC6E-7070EBA93761}"/>
              </a:ext>
            </a:extLst>
          </p:cNvPr>
          <p:cNvSpPr txBox="1"/>
          <p:nvPr/>
        </p:nvSpPr>
        <p:spPr>
          <a:xfrm>
            <a:off x="9171806" y="2456795"/>
            <a:ext cx="265443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How many different proteins are in the proteome?</a:t>
            </a:r>
          </a:p>
          <a:p>
            <a:r>
              <a:rPr lang="en-US" sz="2800" b="1" dirty="0"/>
              <a:t>(on the order of)</a:t>
            </a:r>
          </a:p>
          <a:p>
            <a:endParaRPr lang="en-US" sz="2800" b="1" dirty="0"/>
          </a:p>
          <a:p>
            <a:r>
              <a:rPr lang="en-US" sz="2800" b="1" dirty="0"/>
              <a:t>Recall we have ~20k different RNAs</a:t>
            </a:r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899557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D1029-307D-AC46-9051-0EB1164B6B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653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Today’s hands on component: </a:t>
            </a:r>
            <a:br>
              <a:rPr lang="en-US" dirty="0"/>
            </a:br>
            <a:r>
              <a:rPr lang="en-US" dirty="0"/>
              <a:t>Look at spatial proteomics data:</a:t>
            </a:r>
            <a:br>
              <a:rPr lang="en-US" dirty="0"/>
            </a:br>
            <a:r>
              <a:rPr lang="en-US" u="sng" dirty="0" err="1"/>
              <a:t>bit.ly</a:t>
            </a:r>
            <a:r>
              <a:rPr lang="en-US" u="sng" dirty="0"/>
              <a:t>/</a:t>
            </a:r>
            <a:r>
              <a:rPr lang="en-US" u="sng" dirty="0" err="1"/>
              <a:t>GDV_codex</a:t>
            </a:r>
            <a:br>
              <a:rPr lang="en-US" dirty="0"/>
            </a:br>
            <a:br>
              <a:rPr lang="en-US" dirty="0"/>
            </a:br>
            <a:r>
              <a:rPr lang="en-US" sz="3600" dirty="0"/>
              <a:t>Extra Credit HW Assignment</a:t>
            </a:r>
            <a:br>
              <a:rPr lang="en-US" sz="3600" dirty="0"/>
            </a:br>
            <a:r>
              <a:rPr lang="en-US" sz="3600" dirty="0"/>
              <a:t>(like HW5 and HW6 but for this CODEX data)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12897-8F09-D94B-9E08-D29098A67D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45038"/>
            <a:ext cx="9144000" cy="1655762"/>
          </a:xfrm>
        </p:spPr>
        <p:txBody>
          <a:bodyPr>
            <a:normAutofit/>
          </a:bodyPr>
          <a:lstStyle/>
          <a:p>
            <a:r>
              <a:rPr lang="en-US" sz="1800" dirty="0"/>
              <a:t>Due 3/10 (Midnight) </a:t>
            </a:r>
            <a:br>
              <a:rPr lang="en-US" sz="1800" dirty="0"/>
            </a:br>
            <a:r>
              <a:rPr lang="en-US" sz="1800" dirty="0" err="1"/>
              <a:t>ie</a:t>
            </a:r>
            <a:r>
              <a:rPr lang="en-US" sz="1800" dirty="0"/>
              <a:t>. before Final Class Presentations</a:t>
            </a:r>
          </a:p>
        </p:txBody>
      </p:sp>
    </p:spTree>
    <p:extLst>
      <p:ext uri="{BB962C8B-B14F-4D97-AF65-F5344CB8AC3E}">
        <p14:creationId xmlns:p14="http://schemas.microsoft.com/office/powerpoint/2010/main" val="1356984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arcoded solid-phase RNA capture for Spatial Transcriptomics profiling in  mammalian tissue sections | Nature Protocols">
            <a:extLst>
              <a:ext uri="{FF2B5EF4-FFF2-40B4-BE49-F238E27FC236}">
                <a16:creationId xmlns:a16="http://schemas.microsoft.com/office/drawing/2014/main" id="{1DA7A7C0-F02D-70A7-FA7C-7035093F3D2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3791"/>
          <a:stretch/>
        </p:blipFill>
        <p:spPr bwMode="auto">
          <a:xfrm>
            <a:off x="803415" y="1731976"/>
            <a:ext cx="10585169" cy="3060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0C97A2-AA46-E848-A82E-F0020D9D7541}"/>
              </a:ext>
            </a:extLst>
          </p:cNvPr>
          <p:cNvSpPr txBox="1"/>
          <p:nvPr/>
        </p:nvSpPr>
        <p:spPr>
          <a:xfrm>
            <a:off x="1114095" y="5006343"/>
            <a:ext cx="215462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F0502020204030204" pitchFamily="34" charset="0"/>
              </a:rPr>
              <a:t>Each of the Capture Areas has </a:t>
            </a:r>
            <a:r>
              <a:rPr lang="en-US" b="1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5,000 uniquely spatially barcoded spots</a:t>
            </a:r>
            <a:endParaRPr 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E26A31-6451-17B2-1B8A-486CBED22798}"/>
              </a:ext>
            </a:extLst>
          </p:cNvPr>
          <p:cNvSpPr txBox="1"/>
          <p:nvPr/>
        </p:nvSpPr>
        <p:spPr>
          <a:xfrm>
            <a:off x="5665076" y="5006343"/>
            <a:ext cx="23963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Roboto" panose="02000000000000000000" pitchFamily="2" charset="0"/>
              </a:rPr>
              <a:t>Each spot contains </a:t>
            </a:r>
            <a:r>
              <a:rPr lang="en-US" b="1" i="0" dirty="0">
                <a:effectLst/>
                <a:latin typeface="Roboto" panose="02000000000000000000" pitchFamily="2" charset="0"/>
              </a:rPr>
              <a:t>on the order of millions of oligos</a:t>
            </a:r>
            <a:endParaRPr lang="en-US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D71A7328-B3FC-630D-AD36-C06DF433B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Review of spatially resolved transcriptomics by spot-based-capture and next-gen sequencing</a:t>
            </a:r>
          </a:p>
        </p:txBody>
      </p:sp>
    </p:spTree>
    <p:extLst>
      <p:ext uri="{BB962C8B-B14F-4D97-AF65-F5344CB8AC3E}">
        <p14:creationId xmlns:p14="http://schemas.microsoft.com/office/powerpoint/2010/main" val="4066698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0379D8B8-66D9-1AD3-72CD-B40E9668D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620" y="1378826"/>
            <a:ext cx="2476500" cy="685800"/>
          </a:xfrm>
          <a:prstGeom prst="rect">
            <a:avLst/>
          </a:prstGeom>
        </p:spPr>
      </p:pic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114ED6D3-279B-45C0-C7C1-7F020AE91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620" y="2107324"/>
            <a:ext cx="2476500" cy="685800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17B3D2B7-5F9D-2AE5-5370-4B50AA7F8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620" y="2906110"/>
            <a:ext cx="2476500" cy="685800"/>
          </a:xfrm>
          <a:prstGeom prst="rect">
            <a:avLst/>
          </a:prstGeom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3DC81A2D-6F04-202F-47C0-9E10F8EDD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620" y="3711465"/>
            <a:ext cx="2476500" cy="685800"/>
          </a:xfrm>
          <a:prstGeom prst="rect">
            <a:avLst/>
          </a:prstGeom>
        </p:spPr>
      </p:pic>
      <p:pic>
        <p:nvPicPr>
          <p:cNvPr id="16" name="Picture 15" descr="A picture containing text&#10;&#10;Description automatically generated">
            <a:extLst>
              <a:ext uri="{FF2B5EF4-FFF2-40B4-BE49-F238E27FC236}">
                <a16:creationId xmlns:a16="http://schemas.microsoft.com/office/drawing/2014/main" id="{B826E4D0-94ED-004B-6A24-4F7106D41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620" y="4532586"/>
            <a:ext cx="2476500" cy="685800"/>
          </a:xfrm>
          <a:prstGeom prst="rect">
            <a:avLst/>
          </a:prstGeom>
        </p:spPr>
      </p:pic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69BA4F44-939C-E7BC-3FAB-3B510DD71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620" y="5374070"/>
            <a:ext cx="2476500" cy="6858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0A13C17-AB89-CC77-A520-7E558ECC361C}"/>
              </a:ext>
            </a:extLst>
          </p:cNvPr>
          <p:cNvSpPr txBox="1"/>
          <p:nvPr/>
        </p:nvSpPr>
        <p:spPr>
          <a:xfrm rot="5400000">
            <a:off x="2235188" y="6349252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27E2489-F821-9BD6-0FAB-D485A42E481E}"/>
              </a:ext>
            </a:extLst>
          </p:cNvPr>
          <p:cNvSpPr txBox="1"/>
          <p:nvPr/>
        </p:nvSpPr>
        <p:spPr>
          <a:xfrm>
            <a:off x="5213131" y="1537060"/>
            <a:ext cx="5175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</a:rPr>
              <a:t>ATCGGATCGTATAAATGCGTAGCTAGTC</a:t>
            </a:r>
            <a:r>
              <a:rPr lang="en-US" dirty="0"/>
              <a:t>----</a:t>
            </a:r>
            <a:r>
              <a:rPr lang="en-US" dirty="0">
                <a:highlight>
                  <a:srgbClr val="FFFF00"/>
                </a:highlight>
              </a:rPr>
              <a:t>AATG</a:t>
            </a:r>
            <a:r>
              <a:rPr lang="en-US" dirty="0"/>
              <a:t>----AGTT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65C60B-D47D-6903-FD9A-B2CA11C996C8}"/>
              </a:ext>
            </a:extLst>
          </p:cNvPr>
          <p:cNvSpPr txBox="1"/>
          <p:nvPr/>
        </p:nvSpPr>
        <p:spPr>
          <a:xfrm>
            <a:off x="5213131" y="2265558"/>
            <a:ext cx="5158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</a:rPr>
              <a:t>ATCGGATCGTATAAATGCGTAGCTAGTC</a:t>
            </a:r>
            <a:r>
              <a:rPr lang="en-US" dirty="0"/>
              <a:t>----</a:t>
            </a:r>
            <a:r>
              <a:rPr lang="en-US" dirty="0">
                <a:highlight>
                  <a:srgbClr val="00FF00"/>
                </a:highlight>
              </a:rPr>
              <a:t>TTTG</a:t>
            </a:r>
            <a:r>
              <a:rPr lang="en-US" dirty="0"/>
              <a:t>----AGTT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D2FEDF7-9BAE-84F5-50FB-ABB4D4DF52E8}"/>
              </a:ext>
            </a:extLst>
          </p:cNvPr>
          <p:cNvSpPr txBox="1"/>
          <p:nvPr/>
        </p:nvSpPr>
        <p:spPr>
          <a:xfrm>
            <a:off x="5213130" y="3064344"/>
            <a:ext cx="5158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</a:rPr>
              <a:t>ATCGGATCGTATAAATGCGTAGCTAGTC</a:t>
            </a:r>
            <a:r>
              <a:rPr lang="en-US" dirty="0"/>
              <a:t>----</a:t>
            </a:r>
            <a:r>
              <a:rPr lang="en-US" dirty="0">
                <a:highlight>
                  <a:srgbClr val="00FF00"/>
                </a:highlight>
              </a:rPr>
              <a:t>TTTG</a:t>
            </a:r>
            <a:r>
              <a:rPr lang="en-US" dirty="0"/>
              <a:t>----AGTT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AD620AA-2282-5385-0172-B37002B02874}"/>
              </a:ext>
            </a:extLst>
          </p:cNvPr>
          <p:cNvSpPr txBox="1"/>
          <p:nvPr/>
        </p:nvSpPr>
        <p:spPr>
          <a:xfrm>
            <a:off x="5248203" y="3869699"/>
            <a:ext cx="5123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TTGAGTATATGATGAAGATGAAAGGAT----</a:t>
            </a:r>
            <a:r>
              <a:rPr lang="en-US" dirty="0">
                <a:highlight>
                  <a:srgbClr val="00FFFF"/>
                </a:highlight>
              </a:rPr>
              <a:t>AGGT</a:t>
            </a:r>
            <a:r>
              <a:rPr lang="en-US" dirty="0"/>
              <a:t>----AGTT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0A5A12-E2FE-C8AA-9DC9-107465E36372}"/>
              </a:ext>
            </a:extLst>
          </p:cNvPr>
          <p:cNvSpPr txBox="1"/>
          <p:nvPr/>
        </p:nvSpPr>
        <p:spPr>
          <a:xfrm>
            <a:off x="5264235" y="4690820"/>
            <a:ext cx="504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TTGAGTATATGATGAAGATGAAAGGAT----</a:t>
            </a:r>
            <a:r>
              <a:rPr lang="en-US" dirty="0">
                <a:highlight>
                  <a:srgbClr val="FF00FF"/>
                </a:highlight>
              </a:rPr>
              <a:t>ATTG</a:t>
            </a:r>
            <a:r>
              <a:rPr lang="en-US" dirty="0"/>
              <a:t>----GTAA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3F35505-B574-B41C-DAA4-77062360ED35}"/>
              </a:ext>
            </a:extLst>
          </p:cNvPr>
          <p:cNvSpPr txBox="1"/>
          <p:nvPr/>
        </p:nvSpPr>
        <p:spPr>
          <a:xfrm>
            <a:off x="5248203" y="5517196"/>
            <a:ext cx="5094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TTGAGTATATGATGAAGATGAAAGGAT----</a:t>
            </a:r>
            <a:r>
              <a:rPr lang="en-US" dirty="0">
                <a:highlight>
                  <a:srgbClr val="FF0000"/>
                </a:highlight>
              </a:rPr>
              <a:t>GATA</a:t>
            </a:r>
            <a:r>
              <a:rPr lang="en-US" dirty="0"/>
              <a:t>----GTAA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A63A6C0-2581-4AC9-9004-FE00DF30C329}"/>
              </a:ext>
            </a:extLst>
          </p:cNvPr>
          <p:cNvSpPr txBox="1"/>
          <p:nvPr/>
        </p:nvSpPr>
        <p:spPr>
          <a:xfrm rot="5400000">
            <a:off x="7733758" y="635334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</a:t>
            </a:r>
          </a:p>
        </p:txBody>
      </p:sp>
      <p:sp>
        <p:nvSpPr>
          <p:cNvPr id="29" name="Title 8">
            <a:extLst>
              <a:ext uri="{FF2B5EF4-FFF2-40B4-BE49-F238E27FC236}">
                <a16:creationId xmlns:a16="http://schemas.microsoft.com/office/drawing/2014/main" id="{5DA1D431-CFAA-F43B-5A37-FF3EE1432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Review of spatially resolved transcriptomics by spot-based-capture and next-gen sequencing</a:t>
            </a:r>
          </a:p>
        </p:txBody>
      </p:sp>
    </p:spTree>
    <p:extLst>
      <p:ext uri="{BB962C8B-B14F-4D97-AF65-F5344CB8AC3E}">
        <p14:creationId xmlns:p14="http://schemas.microsoft.com/office/powerpoint/2010/main" val="1781805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4C9DD-D3C6-EF47-BC93-F581FDD96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protein?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E8030-D346-C54D-AA58-640B1FC02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687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D1B19-B32E-424E-AF97-742A1C6F0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detect proteins?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7B1EFA-D2E7-0E49-BD58-49F0BB9E4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869" y="1980021"/>
            <a:ext cx="3810000" cy="4356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EAFAF0-655B-904C-9D3C-21EFFB389469}"/>
              </a:ext>
            </a:extLst>
          </p:cNvPr>
          <p:cNvSpPr txBox="1"/>
          <p:nvPr/>
        </p:nvSpPr>
        <p:spPr>
          <a:xfrm>
            <a:off x="3577046" y="2052443"/>
            <a:ext cx="1274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Protein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264444-2782-E64F-ACDD-E9BD4F2BE9E1}"/>
              </a:ext>
            </a:extLst>
          </p:cNvPr>
          <p:cNvSpPr txBox="1"/>
          <p:nvPr/>
        </p:nvSpPr>
        <p:spPr>
          <a:xfrm>
            <a:off x="7491549" y="3460639"/>
            <a:ext cx="371479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Epitope</a:t>
            </a:r>
          </a:p>
          <a:p>
            <a:r>
              <a:rPr lang="en-US" sz="2800" b="1" dirty="0"/>
              <a:t>(antigenic determinant)</a:t>
            </a:r>
          </a:p>
        </p:txBody>
      </p:sp>
    </p:spTree>
    <p:extLst>
      <p:ext uri="{BB962C8B-B14F-4D97-AF65-F5344CB8AC3E}">
        <p14:creationId xmlns:p14="http://schemas.microsoft.com/office/powerpoint/2010/main" val="970905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D1B19-B32E-424E-AF97-742A1C6F0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Protein epitopes can be identified with antibodies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078127-42E4-0143-971E-CEDB01786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869" y="1980021"/>
            <a:ext cx="3810000" cy="4356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E778F9-2A7F-C24D-938F-42DC9824B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195101">
            <a:off x="7901776" y="1946845"/>
            <a:ext cx="2833529" cy="29643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4A24FE-D241-264E-8425-FF2EC0D5086E}"/>
              </a:ext>
            </a:extLst>
          </p:cNvPr>
          <p:cNvSpPr txBox="1"/>
          <p:nvPr/>
        </p:nvSpPr>
        <p:spPr>
          <a:xfrm>
            <a:off x="7543801" y="5189377"/>
            <a:ext cx="30362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(primary) Antibody</a:t>
            </a:r>
          </a:p>
        </p:txBody>
      </p:sp>
    </p:spTree>
    <p:extLst>
      <p:ext uri="{BB962C8B-B14F-4D97-AF65-F5344CB8AC3E}">
        <p14:creationId xmlns:p14="http://schemas.microsoft.com/office/powerpoint/2010/main" val="1890927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61A9-E60D-F142-BCB4-C93BBEE7D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Ex. Immunofluorescence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3F5DFB-821A-EB49-B775-6052176828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7829"/>
          <a:stretch/>
        </p:blipFill>
        <p:spPr>
          <a:xfrm>
            <a:off x="2726391" y="1690688"/>
            <a:ext cx="7599830" cy="484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363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351E3-B631-6440-A534-577391CAC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5689C-AF99-F741-A542-D713FDAEA6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F04C54-1EF5-F240-8ACB-127A360A1B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b="1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06BC26-A54E-3B46-8926-9637B91D30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953"/>
          <a:stretch/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46CA17-C635-614C-A3B4-62DD8D628C14}"/>
              </a:ext>
            </a:extLst>
          </p:cNvPr>
          <p:cNvSpPr/>
          <p:nvPr/>
        </p:nvSpPr>
        <p:spPr>
          <a:xfrm>
            <a:off x="263387" y="180459"/>
            <a:ext cx="63312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https://</a:t>
            </a:r>
            <a:r>
              <a:rPr lang="en-US" b="1" dirty="0" err="1">
                <a:solidFill>
                  <a:schemeClr val="bg1"/>
                </a:solidFill>
              </a:rPr>
              <a:t>www.cell.com</a:t>
            </a:r>
            <a:r>
              <a:rPr lang="en-US" b="1" dirty="0">
                <a:solidFill>
                  <a:schemeClr val="bg1"/>
                </a:solidFill>
              </a:rPr>
              <a:t>/</a:t>
            </a:r>
            <a:r>
              <a:rPr lang="en-US" b="1" dirty="0" err="1">
                <a:solidFill>
                  <a:schemeClr val="bg1"/>
                </a:solidFill>
              </a:rPr>
              <a:t>pictureshow</a:t>
            </a:r>
            <a:r>
              <a:rPr lang="en-US" b="1" dirty="0">
                <a:solidFill>
                  <a:schemeClr val="bg1"/>
                </a:solidFill>
              </a:rPr>
              <a:t>/immunofluorescence-ii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B33EFD-3B88-4B45-BF1D-5B11E7913B36}"/>
              </a:ext>
            </a:extLst>
          </p:cNvPr>
          <p:cNvSpPr/>
          <p:nvPr/>
        </p:nvSpPr>
        <p:spPr>
          <a:xfrm>
            <a:off x="8495211" y="154333"/>
            <a:ext cx="3581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1"/>
                </a:solidFill>
                <a:latin typeface="Helvetica" pitchFamily="2" charset="0"/>
              </a:rPr>
              <a:t>Vimentin (yellow)</a:t>
            </a:r>
          </a:p>
          <a:p>
            <a:pPr algn="r"/>
            <a:r>
              <a:rPr lang="en-US" b="1" dirty="0">
                <a:solidFill>
                  <a:schemeClr val="bg1"/>
                </a:solidFill>
                <a:latin typeface="Helvetica" pitchFamily="2" charset="0"/>
              </a:rPr>
              <a:t>N-cadherin (magenta)</a:t>
            </a:r>
          </a:p>
          <a:p>
            <a:pPr algn="r"/>
            <a:endParaRPr lang="en-US" b="1" dirty="0">
              <a:solidFill>
                <a:schemeClr val="bg1"/>
              </a:solidFill>
              <a:latin typeface="Helvetica" pitchFamily="2" charset="0"/>
            </a:endParaRPr>
          </a:p>
          <a:p>
            <a:pPr algn="r"/>
            <a:r>
              <a:rPr lang="en-US" b="1" dirty="0" err="1">
                <a:solidFill>
                  <a:schemeClr val="bg1"/>
                </a:solidFill>
                <a:latin typeface="Helvetica" pitchFamily="2" charset="0"/>
              </a:rPr>
              <a:t>Dapi</a:t>
            </a:r>
            <a:r>
              <a:rPr lang="en-US" b="1" dirty="0">
                <a:solidFill>
                  <a:schemeClr val="bg1"/>
                </a:solidFill>
                <a:latin typeface="Helvetica" pitchFamily="2" charset="0"/>
              </a:rPr>
              <a:t> (cyan)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479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682</Words>
  <Application>Microsoft Macintosh PowerPoint</Application>
  <PresentationFormat>Widescreen</PresentationFormat>
  <Paragraphs>96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Helvetica</vt:lpstr>
      <vt:lpstr>Roboto</vt:lpstr>
      <vt:lpstr>Office Theme</vt:lpstr>
      <vt:lpstr>Spatial Proteomics</vt:lpstr>
      <vt:lpstr>Homework tips: Your goal is to convince me that your cell-type interpretation is correct (actually being correct is not important here; your process and use of data visualization is key)</vt:lpstr>
      <vt:lpstr>Review of spatially resolved transcriptomics by spot-based-capture and next-gen sequencing</vt:lpstr>
      <vt:lpstr>Review of spatially resolved transcriptomics by spot-based-capture and next-gen sequencing</vt:lpstr>
      <vt:lpstr>Why protein?</vt:lpstr>
      <vt:lpstr>How can we detect proteins?</vt:lpstr>
      <vt:lpstr>Protein epitopes can be identified with antibodies </vt:lpstr>
      <vt:lpstr>Ex. Immunofluorescence</vt:lpstr>
      <vt:lpstr>PowerPoint Presentation</vt:lpstr>
      <vt:lpstr>What are antibodies? How are they made?</vt:lpstr>
      <vt:lpstr>What are antibodies? How are they made?</vt:lpstr>
      <vt:lpstr>What are antibodies? How are they made?</vt:lpstr>
      <vt:lpstr>CODEX (CO-Detection by indEXing)</vt:lpstr>
      <vt:lpstr>CODEX (CO-Detection by indEXing)</vt:lpstr>
      <vt:lpstr>CODEX (CO-Detection by indEXing)</vt:lpstr>
      <vt:lpstr>CODEX (CO-Detection by indEXing)</vt:lpstr>
      <vt:lpstr>Quick Question</vt:lpstr>
      <vt:lpstr>Quick Question</vt:lpstr>
      <vt:lpstr>What are some potential challenges for characterizing the proteome?</vt:lpstr>
      <vt:lpstr>Antibody titration needed to minimize non-specific binding and improve signal to noise ratio</vt:lpstr>
      <vt:lpstr>Antibodies may interfere with each other (steric hindrance)</vt:lpstr>
      <vt:lpstr>Antibodies for proteins of interest may not be available</vt:lpstr>
      <vt:lpstr>Today’s hands on component:  Look at spatial proteomics data: bit.ly/GDV_codex  Extra Credit HW Assignment (like HW5 and HW6 but for this CODEX data)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Proteomics</dc:title>
  <dc:creator>Jean Fan</dc:creator>
  <cp:lastModifiedBy>Jean Fan</cp:lastModifiedBy>
  <cp:revision>2</cp:revision>
  <dcterms:created xsi:type="dcterms:W3CDTF">2023-02-20T16:01:09Z</dcterms:created>
  <dcterms:modified xsi:type="dcterms:W3CDTF">2023-02-21T22:21:46Z</dcterms:modified>
</cp:coreProperties>
</file>

<file path=docProps/thumbnail.jpeg>
</file>